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firstSlideNum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6858000" cx="12198350"/>
  <p:notesSz cx="6858000" cy="9144000"/>
  <p:embeddedFontLs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2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34" roundtripDataSignature="AMtx7mitA2tyLjRObnM8QxxkAbfiGree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2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79413" y="685800"/>
            <a:ext cx="60991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nl-NL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universiteitleiden.nl/media-technology/for-students/graduation-presentation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:notes"/>
          <p:cNvSpPr/>
          <p:nvPr>
            <p:ph idx="2" type="sldImg"/>
          </p:nvPr>
        </p:nvSpPr>
        <p:spPr>
          <a:xfrm>
            <a:off x="379413" y="685800"/>
            <a:ext cx="60991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203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 sz="1050">
                <a:solidFill>
                  <a:srgbClr val="444746"/>
                </a:solidFill>
                <a:latin typeface="Roboto"/>
                <a:ea typeface="Roboto"/>
                <a:cs typeface="Roboto"/>
                <a:sym typeface="Roboto"/>
              </a:rPr>
              <a:t>guidelines for presentation: </a:t>
            </a:r>
            <a:r>
              <a:rPr lang="nl-NL" sz="1050">
                <a:solidFill>
                  <a:srgbClr val="0B57D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https://www.universiteitleiden.nl/media-technology/for-students/graduation-presentation</a:t>
            </a:r>
            <a:endParaRPr sz="1050">
              <a:solidFill>
                <a:srgbClr val="0B57D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61aca7fd0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VGG- Visual Geometry group</a:t>
            </a:r>
            <a:endParaRPr/>
          </a:p>
        </p:txBody>
      </p:sp>
      <p:sp>
        <p:nvSpPr>
          <p:cNvPr id="154" name="Google Shape;154;g361aca7fd0c_0_77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61aca7fd0c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mention of the 768 dimensional embedding?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more training details?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Authors provided many different pretrained configurations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MLP - Multilayer Perceptron - need to explain this as the classification  head?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We take the MLP </a:t>
            </a:r>
            <a:r>
              <a:rPr lang="nl-NL"/>
              <a:t>classifier</a:t>
            </a:r>
            <a:r>
              <a:rPr lang="nl-NL"/>
              <a:t> and adopt in in later experiments.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361aca7fd0c_0_90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1aca7fd0c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1050">
                <a:solidFill>
                  <a:srgbClr val="444746"/>
                </a:solidFill>
                <a:latin typeface="Roboto"/>
                <a:ea typeface="Roboto"/>
                <a:cs typeface="Roboto"/>
                <a:sym typeface="Roboto"/>
              </a:rPr>
              <a:t>although importantly, patchout is spectrogram based and only applied to the transformer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embedding</a:t>
            </a:r>
            <a:r>
              <a:rPr lang="nl-NL"/>
              <a:t> shift explained later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audio examples of what these augmentations are? - time </a:t>
            </a:r>
            <a:r>
              <a:rPr lang="nl-NL"/>
              <a:t>stretch</a:t>
            </a:r>
            <a:r>
              <a:rPr lang="nl-NL"/>
              <a:t> </a:t>
            </a:r>
            <a:r>
              <a:rPr lang="nl-NL"/>
              <a:t>pictured</a:t>
            </a:r>
            <a:r>
              <a:rPr lang="nl-NL"/>
              <a:t> abovem speeds up the file , gaussian noise pictured bottom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Speectrogram picture earlier? (take from one of the notebooks?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Audio demonstration of these augmentations?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A</a:t>
            </a:r>
            <a:r>
              <a:rPr lang="nl-NL"/>
              <a:t>udiomentations library used</a:t>
            </a:r>
            <a:endParaRPr/>
          </a:p>
        </p:txBody>
      </p:sp>
      <p:sp>
        <p:nvSpPr>
          <p:cNvPr id="170" name="Google Shape;170;g361aca7fd0c_0_103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61aca7fd0c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first round only on rock primary and secondary. Note this is almost ⅓ of the dataset - we will revisit the class imbalance issue later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61aca7fd0c_0_113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1aca7fd0c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Four Groups of 11 rounds of experiments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GMD mini was a balance proxy of the full dataset accounting for all </a:t>
            </a:r>
            <a:r>
              <a:rPr lang="nl-NL"/>
              <a:t>classes in all splits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Good to comment here the gap between the models is small</a:t>
            </a:r>
            <a:endParaRPr/>
          </a:p>
        </p:txBody>
      </p:sp>
      <p:sp>
        <p:nvSpPr>
          <p:cNvPr id="187" name="Google Shape;187;g361aca7fd0c_0_127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61aca7fd0c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Four Groups of 11 rounds of experiments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briefly mention what t-SNE is and that it is used to visualize embeddings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explain the multilayer perception (MLP) is the classification head placed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Bottleneck compresses features and reduces trainable parameter count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361aca7fd0c_0_139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61aca7fd0c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We do these experiments to observe embedding shift - which helps to elucidate some of the later conclusions.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we also began at </a:t>
            </a:r>
            <a:r>
              <a:rPr lang="nl-NL"/>
              <a:t>this</a:t>
            </a:r>
            <a:r>
              <a:rPr lang="nl-NL"/>
              <a:t> point to implement t-SNE t distributed stochastic neighbor embedding do visualize the embeddings.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Four Groups of 11 rounds of experiments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audio example of what augmentation sounds like?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Gaussian, Noise, Room Simulator, Timestrech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Briefly explain variable length and padding modes (Zeros, Reflection, Circular)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361aca7fd0c_0_149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61aca7fd0c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Prototype confusion matrix shown, </a:t>
            </a:r>
            <a:r>
              <a:rPr lang="nl-NL"/>
              <a:t>the</a:t>
            </a:r>
            <a:r>
              <a:rPr lang="nl-NL"/>
              <a:t> actual ones are too large with 74 classes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classifying jazz-fast and latin-brazilian-bossa consistently confused across experiments.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(CNN: jazz-fast confused with dance-breakbeat, PaSST: funk confused with jazz styles).</a:t>
            </a:r>
            <a:endParaRPr/>
          </a:p>
        </p:txBody>
      </p:sp>
      <p:sp>
        <p:nvSpPr>
          <p:cNvPr id="211" name="Google Shape;211;g361aca7fd0c_0_188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61aca7fd0c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Crucial slide - joke about Jackson Pollock trying to be a pointillist. (Is this a Georges Seaurat Painting?)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The top is grouped by primary </a:t>
            </a:r>
            <a:r>
              <a:rPr lang="nl-NL"/>
              <a:t>stye showing mini clusters - shows the importance of having the hierarchical style annotation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bulb could be related to many aspects of the files but we dont know for sure (BPM, beat/fill, length,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mean centroid shift - measures how much the center of the cluster moves (this was evalued both by primary and style-class)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Note the bottom figure shows different experiments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Different trends in shift did not coincide between shifts in accuracy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361aca7fd0c_0_167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61aca7fd0c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Bottom image shows very little embedding shift until padding modes were changed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The </a:t>
            </a:r>
            <a:r>
              <a:rPr lang="nl-NL"/>
              <a:t>embeddings move less as they are fortified with audioset embeddings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more detail about mean centroid shift and accuracy?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Still achieves 87.5% accuracy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361aca7fd0c_0_157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379413" y="685800"/>
            <a:ext cx="60991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61aca7fd0c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Four Groups of 11 rounds of experiments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361aca7fd0c_0_178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61aca7fd0c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These arent all limitations but the main ones: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Lack of exploration of fine tuning strategies.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No exploration of MIDI integration or polyphonic music context.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PaSST was more feasible to implement but may have not be been the best architecture to compare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361aca7fd0c_0_197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61aca7fd0c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Extend to polyphonic musical audio, employing source separation and automated annotation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361aca7fd0c_0_204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6adb0a62d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Results contribute significant insights into transfer learning effectiveness in audio-based style classification.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These arent all limitations but the main ones: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No exploration of MIDI integration or polyphonic music context.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PaSST was more feasible to implement but may have not be been the best architecture to compare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36adb0a62dd_1_1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2:notes"/>
          <p:cNvSpPr/>
          <p:nvPr>
            <p:ph idx="2" type="sldImg"/>
          </p:nvPr>
        </p:nvSpPr>
        <p:spPr>
          <a:xfrm>
            <a:off x="379413" y="685800"/>
            <a:ext cx="60991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Inspiration explains the “why”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Drum audio styles are patterns over time grouped by a </a:t>
            </a:r>
            <a:r>
              <a:rPr lang="nl-NL"/>
              <a:t>semantic</a:t>
            </a:r>
            <a:r>
              <a:rPr lang="nl-NL"/>
              <a:t> label (for example, funk, jazz, latin etc.)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very steady 4/4 beat (audio clip?)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to separate this from music you need polyphonic audio stem separation, beat tracking algorithms, audio clip regularization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Through searching for data sets we found the GMD that already had rich metadata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Transfer Learning -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The research broadly fits into MIR</a:t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379413" y="685800"/>
            <a:ext cx="60991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61aca7fd0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CNNs use convolutional layers to extract local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Transformers use self attention mechanisms to weigh different parts of the input making it more focused on global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mention GTZAN? need to cite specific authors. Pretrained audio embeddings (VGGish, OpenL3) exploit YouTube datasets. 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The global features is a good point to bring up when comparing primary styles discussion later.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These kinds of architectures are often used for for example with music genre </a:t>
            </a:r>
            <a:r>
              <a:rPr lang="nl-NL"/>
              <a:t>classification</a:t>
            </a:r>
            <a:r>
              <a:rPr lang="nl-NL"/>
              <a:t> making them useful for our task</a:t>
            </a:r>
            <a:endParaRPr/>
          </a:p>
        </p:txBody>
      </p:sp>
      <p:sp>
        <p:nvSpPr>
          <p:cNvPr id="107" name="Google Shape;107;g361aca7fd0c_0_35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1aca7fd0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/>
              <a:t>The goal could be to Classify isolated drum hits (snare, kick, cymbal).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/>
              <a:t>need to cite specific authors, pull in info from thesis document. Maybe remove this slide?</a:t>
            </a:r>
            <a:endParaRPr/>
          </a:p>
        </p:txBody>
      </p:sp>
      <p:sp>
        <p:nvSpPr>
          <p:cNvPr id="116" name="Google Shape;116;g361aca7fd0c_0_45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61aca7fd0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/>
              <a:t>Source task is often defined as the dataset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/>
              <a:t>Instead of training a model from scratch, it leverages the knowledge gained from a previous task to accelerate learning and improve performance on the new task, especially when data for the new task is limited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/>
              <a:t>OpenMIC (musical instruments), TAU Urban Acoustic Scenes 2020 Mobile, and ESC-50 (environmental sound).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/>
              <a:t>Removed content on ADT: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/>
              <a:t>Limited insight into temporal patterns forming drum styles.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/>
              <a:t>Symbolic automatic drum transcription (ADT) relies on MIDI files, losing timbral details.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/>
              <a:t>Audio-based style classification retains critical timbral nuances lost in MIDI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/>
              <a:t>Currently underexplored, particularly comparing CNNs with pretrained transformers on isolated drum audio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23" name="Google Shape;123;g361aca7fd0c_0_56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1aca7fd0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symbolic can be standard sheet music like notation or MIDI for 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other classification tasks? </a:t>
            </a:r>
            <a:r>
              <a:rPr lang="nl-NL"/>
              <a:t>like Environmental sound classification, speech recognition and musical instrument recognition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361aca7fd0c_0_15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61aca7fd0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61aca7fd0c_0_25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61aca7fd0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Modest size dataset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segmentation results in variable length (this motivates padding)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-NL"/>
              <a:t>Play drum audio sample here?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/>
              <a:t>highlight GMD hierarchical annotations (primary style, secondary style, BPM, time signature, beat type)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61aca7fd0c_0_65:notes"/>
          <p:cNvSpPr/>
          <p:nvPr>
            <p:ph idx="2" type="sldImg"/>
          </p:nvPr>
        </p:nvSpPr>
        <p:spPr>
          <a:xfrm>
            <a:off x="379413" y="685800"/>
            <a:ext cx="6099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1842" y="4594421"/>
            <a:ext cx="3182840" cy="176824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4"/>
          <p:cNvSpPr txBox="1"/>
          <p:nvPr>
            <p:ph idx="1" type="body"/>
          </p:nvPr>
        </p:nvSpPr>
        <p:spPr>
          <a:xfrm>
            <a:off x="0" y="-1"/>
            <a:ext cx="12198349" cy="4521941"/>
          </a:xfrm>
          <a:prstGeom prst="rect">
            <a:avLst/>
          </a:prstGeom>
          <a:solidFill>
            <a:srgbClr val="8592BC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"/>
              <a:buNone/>
              <a:defRPr sz="100">
                <a:solidFill>
                  <a:schemeClr val="l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None/>
              <a:defRPr/>
            </a:lvl9pPr>
          </a:lstStyle>
          <a:p/>
        </p:txBody>
      </p:sp>
      <p:sp>
        <p:nvSpPr>
          <p:cNvPr id="16" name="Google Shape;16;p14"/>
          <p:cNvSpPr txBox="1"/>
          <p:nvPr>
            <p:ph idx="2" type="body"/>
          </p:nvPr>
        </p:nvSpPr>
        <p:spPr>
          <a:xfrm>
            <a:off x="1" y="1"/>
            <a:ext cx="12198350" cy="371933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"/>
              <a:buNone/>
              <a:defRPr sz="100">
                <a:solidFill>
                  <a:schemeClr val="l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type="title"/>
          </p:nvPr>
        </p:nvSpPr>
        <p:spPr>
          <a:xfrm>
            <a:off x="1490663" y="1052736"/>
            <a:ext cx="10225136" cy="1656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Georgia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4"/>
          <p:cNvSpPr txBox="1"/>
          <p:nvPr>
            <p:ph idx="3" type="body"/>
          </p:nvPr>
        </p:nvSpPr>
        <p:spPr>
          <a:xfrm>
            <a:off x="1490663" y="3934610"/>
            <a:ext cx="6918325" cy="3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0" type="dt"/>
          </p:nvPr>
        </p:nvSpPr>
        <p:spPr>
          <a:xfrm>
            <a:off x="7467327" y="3934684"/>
            <a:ext cx="4326359" cy="39412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0" name="Google Shape;20;p14"/>
          <p:cNvSpPr/>
          <p:nvPr/>
        </p:nvSpPr>
        <p:spPr>
          <a:xfrm>
            <a:off x="0" y="6453336"/>
            <a:ext cx="12198350" cy="40466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14"/>
          <p:cNvSpPr/>
          <p:nvPr/>
        </p:nvSpPr>
        <p:spPr>
          <a:xfrm>
            <a:off x="6099174" y="6453336"/>
            <a:ext cx="6099175" cy="40466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wipe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 100%">
  <p:cSld name="Graph 100%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3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3"/>
          <p:cNvSpPr/>
          <p:nvPr>
            <p:ph idx="2" type="chart"/>
          </p:nvPr>
        </p:nvSpPr>
        <p:spPr>
          <a:xfrm>
            <a:off x="404662" y="1252836"/>
            <a:ext cx="11389023" cy="4795836"/>
          </a:xfrm>
          <a:prstGeom prst="rect">
            <a:avLst/>
          </a:prstGeom>
          <a:solidFill>
            <a:srgbClr val="E5E8F1"/>
          </a:solidFill>
          <a:ln>
            <a:noFill/>
          </a:ln>
        </p:spPr>
        <p:txBody>
          <a:bodyPr anchorCtr="0" anchor="ctr" bIns="180000" lIns="0" spcFirstLastPara="1" rIns="0" wrap="square" tIns="0">
            <a:normAutofit/>
          </a:bodyPr>
          <a:lstStyle>
            <a:lvl1pPr lvl="0" marR="0" rtl="0" algn="ctr">
              <a:lnSpc>
                <a:spcPct val="25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-"/>
              <a:defRPr b="0" i="0" sz="16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-"/>
              <a:defRPr b="0" i="0" sz="16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67" name="Google Shape;67;p23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o 100%">
  <p:cSld name="Video 100%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/>
          <p:nvPr>
            <p:ph idx="2" type="media"/>
          </p:nvPr>
        </p:nvSpPr>
        <p:spPr>
          <a:xfrm>
            <a:off x="404662" y="1252836"/>
            <a:ext cx="11389023" cy="4795836"/>
          </a:xfrm>
          <a:prstGeom prst="rect">
            <a:avLst/>
          </a:prstGeom>
          <a:solidFill>
            <a:srgbClr val="E5E8F1"/>
          </a:solidFill>
          <a:ln>
            <a:noFill/>
          </a:ln>
        </p:spPr>
        <p:txBody>
          <a:bodyPr anchorCtr="0" anchor="ctr" bIns="180000" lIns="0" spcFirstLastPara="1" rIns="0" wrap="square" tIns="0">
            <a:normAutofit/>
          </a:bodyPr>
          <a:lstStyle>
            <a:lvl1pPr lvl="0" marR="0" rtl="0" algn="ctr">
              <a:lnSpc>
                <a:spcPct val="25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-"/>
              <a:defRPr b="0" i="0" sz="16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-"/>
              <a:defRPr b="0" i="0" sz="16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71" name="Google Shape;71;p24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5"/>
          <p:cNvSpPr txBox="1"/>
          <p:nvPr>
            <p:ph idx="1" type="body"/>
          </p:nvPr>
        </p:nvSpPr>
        <p:spPr>
          <a:xfrm>
            <a:off x="1" y="1"/>
            <a:ext cx="12198350" cy="452193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"/>
              <a:buNone/>
              <a:defRPr sz="100">
                <a:solidFill>
                  <a:schemeClr val="l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None/>
              <a:defRPr/>
            </a:lvl9pPr>
          </a:lstStyle>
          <a:p/>
        </p:txBody>
      </p:sp>
      <p:sp>
        <p:nvSpPr>
          <p:cNvPr id="74" name="Google Shape;74;p25"/>
          <p:cNvSpPr txBox="1"/>
          <p:nvPr>
            <p:ph type="title"/>
          </p:nvPr>
        </p:nvSpPr>
        <p:spPr>
          <a:xfrm>
            <a:off x="1490663" y="1052736"/>
            <a:ext cx="10225136" cy="1656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Georgia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5"/>
          <p:cNvSpPr/>
          <p:nvPr/>
        </p:nvSpPr>
        <p:spPr>
          <a:xfrm>
            <a:off x="0" y="6453336"/>
            <a:ext cx="12198350" cy="40466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" name="Google Shape;76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1842" y="4594421"/>
            <a:ext cx="3182840" cy="1768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dex">
  <p:cSld name="Index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" type="body"/>
          </p:nvPr>
        </p:nvSpPr>
        <p:spPr>
          <a:xfrm>
            <a:off x="404663" y="1252836"/>
            <a:ext cx="6846640" cy="4795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AutoNum type="arabicPeriod"/>
              <a:defRPr sz="2400">
                <a:solidFill>
                  <a:schemeClr val="lt2"/>
                </a:solidFill>
              </a:defRPr>
            </a:lvl1pPr>
            <a:lvl2pPr indent="-3302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•"/>
              <a:defRPr>
                <a:solidFill>
                  <a:schemeClr val="lt2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solidFill>
                  <a:schemeClr val="lt2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>
                <a:solidFill>
                  <a:schemeClr val="lt2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>
                <a:solidFill>
                  <a:schemeClr val="accent1"/>
                </a:solidFill>
              </a:defRPr>
            </a:lvl5pPr>
            <a:lvl6pPr indent="-3810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AutoNum type="arabicPeriod"/>
              <a:defRPr sz="2400">
                <a:solidFill>
                  <a:schemeClr val="lt2"/>
                </a:solidFill>
              </a:defRPr>
            </a:lvl6pPr>
            <a:lvl7pPr indent="-3302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•"/>
              <a:defRPr>
                <a:solidFill>
                  <a:schemeClr val="lt2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" name="Google Shape;25;p15"/>
          <p:cNvSpPr/>
          <p:nvPr>
            <p:ph idx="2" type="pic"/>
          </p:nvPr>
        </p:nvSpPr>
        <p:spPr>
          <a:xfrm>
            <a:off x="7453634" y="1252538"/>
            <a:ext cx="4339905" cy="4795837"/>
          </a:xfrm>
          <a:prstGeom prst="rect">
            <a:avLst/>
          </a:prstGeom>
          <a:solidFill>
            <a:srgbClr val="E5E8F1"/>
          </a:solidFill>
          <a:ln>
            <a:noFill/>
          </a:ln>
        </p:spPr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100%">
  <p:cSld name="Text 100%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404662" y="1252836"/>
            <a:ext cx="11389023" cy="4795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None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 75%/25%">
  <p:cSld name="Text &amp; Image 75%/25%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7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7"/>
          <p:cNvSpPr txBox="1"/>
          <p:nvPr>
            <p:ph idx="1" type="body"/>
          </p:nvPr>
        </p:nvSpPr>
        <p:spPr>
          <a:xfrm>
            <a:off x="404662" y="1252836"/>
            <a:ext cx="7926761" cy="4795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None/>
              <a:defRPr/>
            </a:lvl9pPr>
          </a:lstStyle>
          <a:p/>
        </p:txBody>
      </p:sp>
      <p:sp>
        <p:nvSpPr>
          <p:cNvPr id="34" name="Google Shape;34;p17"/>
          <p:cNvSpPr/>
          <p:nvPr>
            <p:ph idx="2" type="pic"/>
          </p:nvPr>
        </p:nvSpPr>
        <p:spPr>
          <a:xfrm>
            <a:off x="8533755" y="1252538"/>
            <a:ext cx="3259784" cy="4795837"/>
          </a:xfrm>
          <a:prstGeom prst="rect">
            <a:avLst/>
          </a:prstGeom>
          <a:solidFill>
            <a:srgbClr val="E5E8F1"/>
          </a:solidFill>
          <a:ln>
            <a:noFill/>
          </a:ln>
        </p:spPr>
      </p:sp>
      <p:sp>
        <p:nvSpPr>
          <p:cNvPr id="35" name="Google Shape;35;p17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 50%/50%">
  <p:cSld name="Text &amp; Image 50%/50%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" type="body"/>
          </p:nvPr>
        </p:nvSpPr>
        <p:spPr>
          <a:xfrm>
            <a:off x="404662" y="1252836"/>
            <a:ext cx="5593347" cy="4795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None/>
              <a:defRPr/>
            </a:lvl9pPr>
          </a:lstStyle>
          <a:p/>
        </p:txBody>
      </p:sp>
      <p:sp>
        <p:nvSpPr>
          <p:cNvPr id="39" name="Google Shape;39;p18"/>
          <p:cNvSpPr/>
          <p:nvPr>
            <p:ph idx="2" type="pic"/>
          </p:nvPr>
        </p:nvSpPr>
        <p:spPr>
          <a:xfrm>
            <a:off x="6200775" y="1252538"/>
            <a:ext cx="5592763" cy="4795837"/>
          </a:xfrm>
          <a:prstGeom prst="rect">
            <a:avLst/>
          </a:prstGeom>
          <a:solidFill>
            <a:srgbClr val="E5E8F1"/>
          </a:solidFill>
          <a:ln>
            <a:noFill/>
          </a:ln>
        </p:spPr>
      </p:sp>
      <p:sp>
        <p:nvSpPr>
          <p:cNvPr id="40" name="Google Shape;40;p18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 25%/75%">
  <p:cSld name="Text &amp; Image 25%/75%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" type="body"/>
          </p:nvPr>
        </p:nvSpPr>
        <p:spPr>
          <a:xfrm>
            <a:off x="404662" y="1252836"/>
            <a:ext cx="3534273" cy="4795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None/>
              <a:defRPr/>
            </a:lvl9pPr>
          </a:lstStyle>
          <a:p/>
        </p:txBody>
      </p:sp>
      <p:sp>
        <p:nvSpPr>
          <p:cNvPr id="44" name="Google Shape;44;p19"/>
          <p:cNvSpPr/>
          <p:nvPr>
            <p:ph idx="2" type="pic"/>
          </p:nvPr>
        </p:nvSpPr>
        <p:spPr>
          <a:xfrm>
            <a:off x="4141267" y="1252538"/>
            <a:ext cx="7652271" cy="4795837"/>
          </a:xfrm>
          <a:prstGeom prst="rect">
            <a:avLst/>
          </a:prstGeom>
          <a:solidFill>
            <a:srgbClr val="E5E8F1"/>
          </a:solidFill>
          <a:ln>
            <a:noFill/>
          </a:ln>
        </p:spPr>
      </p:sp>
      <p:sp>
        <p:nvSpPr>
          <p:cNvPr id="45" name="Google Shape;45;p19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100%">
  <p:cSld name="Image 100%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/>
          <p:nvPr>
            <p:ph idx="2" type="pic"/>
          </p:nvPr>
        </p:nvSpPr>
        <p:spPr>
          <a:xfrm>
            <a:off x="404663" y="1252538"/>
            <a:ext cx="11388876" cy="4795837"/>
          </a:xfrm>
          <a:prstGeom prst="rect">
            <a:avLst/>
          </a:prstGeom>
          <a:solidFill>
            <a:srgbClr val="E5E8F1"/>
          </a:solidFill>
          <a:ln>
            <a:noFill/>
          </a:ln>
        </p:spPr>
      </p:sp>
      <p:sp>
        <p:nvSpPr>
          <p:cNvPr id="49" name="Google Shape;49;p20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 4x">
  <p:cSld name="Text &amp; Image 4x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1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" type="body"/>
          </p:nvPr>
        </p:nvSpPr>
        <p:spPr>
          <a:xfrm>
            <a:off x="404662" y="1252836"/>
            <a:ext cx="5593347" cy="4795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None/>
              <a:defRPr/>
            </a:lvl9pPr>
          </a:lstStyle>
          <a:p/>
        </p:txBody>
      </p:sp>
      <p:sp>
        <p:nvSpPr>
          <p:cNvPr id="53" name="Google Shape;53;p21"/>
          <p:cNvSpPr/>
          <p:nvPr>
            <p:ph idx="2" type="pic"/>
          </p:nvPr>
        </p:nvSpPr>
        <p:spPr>
          <a:xfrm>
            <a:off x="6200776" y="1252538"/>
            <a:ext cx="2695072" cy="2297049"/>
          </a:xfrm>
          <a:prstGeom prst="rect">
            <a:avLst/>
          </a:prstGeom>
          <a:solidFill>
            <a:srgbClr val="E5E8F1"/>
          </a:solidFill>
          <a:ln>
            <a:noFill/>
          </a:ln>
        </p:spPr>
      </p:sp>
      <p:sp>
        <p:nvSpPr>
          <p:cNvPr id="54" name="Google Shape;54;p21"/>
          <p:cNvSpPr/>
          <p:nvPr>
            <p:ph idx="3" type="pic"/>
          </p:nvPr>
        </p:nvSpPr>
        <p:spPr>
          <a:xfrm>
            <a:off x="9098614" y="1252538"/>
            <a:ext cx="2695072" cy="2297049"/>
          </a:xfrm>
          <a:prstGeom prst="rect">
            <a:avLst/>
          </a:prstGeom>
          <a:solidFill>
            <a:srgbClr val="E5E8F1"/>
          </a:solidFill>
          <a:ln>
            <a:noFill/>
          </a:ln>
        </p:spPr>
      </p:sp>
      <p:sp>
        <p:nvSpPr>
          <p:cNvPr id="55" name="Google Shape;55;p21"/>
          <p:cNvSpPr/>
          <p:nvPr>
            <p:ph idx="4" type="pic"/>
          </p:nvPr>
        </p:nvSpPr>
        <p:spPr>
          <a:xfrm>
            <a:off x="6200776" y="3751623"/>
            <a:ext cx="2695072" cy="2297049"/>
          </a:xfrm>
          <a:prstGeom prst="rect">
            <a:avLst/>
          </a:prstGeom>
          <a:solidFill>
            <a:srgbClr val="E5E8F1"/>
          </a:solidFill>
          <a:ln>
            <a:noFill/>
          </a:ln>
        </p:spPr>
      </p:sp>
      <p:sp>
        <p:nvSpPr>
          <p:cNvPr id="56" name="Google Shape;56;p21"/>
          <p:cNvSpPr/>
          <p:nvPr>
            <p:ph idx="5" type="pic"/>
          </p:nvPr>
        </p:nvSpPr>
        <p:spPr>
          <a:xfrm>
            <a:off x="9098614" y="3751623"/>
            <a:ext cx="2695072" cy="2297049"/>
          </a:xfrm>
          <a:prstGeom prst="rect">
            <a:avLst/>
          </a:prstGeom>
          <a:solidFill>
            <a:srgbClr val="E5E8F1"/>
          </a:solidFill>
          <a:ln>
            <a:noFill/>
          </a:ln>
        </p:spPr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&amp; Image 2x">
  <p:cSld name="Text &amp; Image 2x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" type="body"/>
          </p:nvPr>
        </p:nvSpPr>
        <p:spPr>
          <a:xfrm>
            <a:off x="404662" y="1252836"/>
            <a:ext cx="5593347" cy="4795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-"/>
              <a:defRPr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None/>
              <a:defRPr/>
            </a:lvl9pPr>
          </a:lstStyle>
          <a:p/>
        </p:txBody>
      </p:sp>
      <p:sp>
        <p:nvSpPr>
          <p:cNvPr id="61" name="Google Shape;61;p22"/>
          <p:cNvSpPr/>
          <p:nvPr>
            <p:ph idx="2" type="pic"/>
          </p:nvPr>
        </p:nvSpPr>
        <p:spPr>
          <a:xfrm>
            <a:off x="6200341" y="1252538"/>
            <a:ext cx="2695072" cy="4796134"/>
          </a:xfrm>
          <a:prstGeom prst="rect">
            <a:avLst/>
          </a:prstGeom>
          <a:solidFill>
            <a:srgbClr val="E5E8F1"/>
          </a:solidFill>
          <a:ln>
            <a:noFill/>
          </a:ln>
        </p:spPr>
      </p:sp>
      <p:sp>
        <p:nvSpPr>
          <p:cNvPr id="62" name="Google Shape;62;p22"/>
          <p:cNvSpPr/>
          <p:nvPr>
            <p:ph idx="3" type="pic"/>
          </p:nvPr>
        </p:nvSpPr>
        <p:spPr>
          <a:xfrm>
            <a:off x="9098179" y="1252538"/>
            <a:ext cx="2695072" cy="4796134"/>
          </a:xfrm>
          <a:prstGeom prst="rect">
            <a:avLst/>
          </a:prstGeom>
          <a:solidFill>
            <a:srgbClr val="E5E8F1"/>
          </a:solidFill>
          <a:ln>
            <a:noFill/>
          </a:ln>
        </p:spPr>
      </p:sp>
      <p:sp>
        <p:nvSpPr>
          <p:cNvPr id="63" name="Google Shape;63;p22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  <a:defRPr b="1" i="0" sz="40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404662" y="1252836"/>
            <a:ext cx="11389023" cy="4795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-"/>
              <a:defRPr b="0" i="0" sz="16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-"/>
              <a:defRPr b="0" i="0" sz="16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2" name="Google Shape;12;p13"/>
          <p:cNvSpPr/>
          <p:nvPr/>
        </p:nvSpPr>
        <p:spPr>
          <a:xfrm>
            <a:off x="0" y="6453336"/>
            <a:ext cx="12198350" cy="40466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hyperlink" Target="http://drive.google.com/file/d/1RrhIp_483onlK0SSigekPgoEnTMUb6WS/view" TargetMode="External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hyperlink" Target="http://drive.google.com/file/d/17uFFx2CbTs43q4YC0OdkYsoVl-Ah5Q8X/view" TargetMode="External"/><Relationship Id="rId5" Type="http://schemas.openxmlformats.org/officeDocument/2006/relationships/image" Target="../media/image2.png"/><Relationship Id="rId6" Type="http://schemas.openxmlformats.org/officeDocument/2006/relationships/hyperlink" Target="http://drive.google.com/file/d/13EXnHGLGUs8oQsgl0CdF-iXlZdc02NK5/view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"/>
          <p:cNvSpPr txBox="1"/>
          <p:nvPr>
            <p:ph idx="1" type="body"/>
          </p:nvPr>
        </p:nvSpPr>
        <p:spPr>
          <a:xfrm>
            <a:off x="0" y="-1"/>
            <a:ext cx="12198349" cy="4521941"/>
          </a:xfrm>
          <a:prstGeom prst="rect">
            <a:avLst/>
          </a:prstGeom>
          <a:solidFill>
            <a:srgbClr val="8592BC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</a:pPr>
            <a:r>
              <a:t/>
            </a:r>
            <a:endParaRPr/>
          </a:p>
        </p:txBody>
      </p:sp>
      <p:sp>
        <p:nvSpPr>
          <p:cNvPr id="83" name="Google Shape;83;p1"/>
          <p:cNvSpPr txBox="1"/>
          <p:nvPr>
            <p:ph idx="2" type="body"/>
          </p:nvPr>
        </p:nvSpPr>
        <p:spPr>
          <a:xfrm>
            <a:off x="1" y="1"/>
            <a:ext cx="12198350" cy="371933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"/>
              <a:buNone/>
            </a:pPr>
            <a:r>
              <a:t/>
            </a:r>
            <a:endParaRPr b="1"/>
          </a:p>
        </p:txBody>
      </p:sp>
      <p:sp>
        <p:nvSpPr>
          <p:cNvPr id="84" name="Google Shape;84;p1"/>
          <p:cNvSpPr txBox="1"/>
          <p:nvPr>
            <p:ph type="title"/>
          </p:nvPr>
        </p:nvSpPr>
        <p:spPr>
          <a:xfrm>
            <a:off x="1490675" y="1052730"/>
            <a:ext cx="102252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NL" sz="4400"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Probing the World for Groove: </a:t>
            </a:r>
            <a:endParaRPr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85" name="Google Shape;85;p1"/>
          <p:cNvSpPr txBox="1"/>
          <p:nvPr>
            <p:ph idx="3" type="body"/>
          </p:nvPr>
        </p:nvSpPr>
        <p:spPr>
          <a:xfrm>
            <a:off x="1490663" y="3934610"/>
            <a:ext cx="6918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 fontScale="7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nl-NL"/>
              <a:t>Trent Eriksen (s3746887) | MSc. </a:t>
            </a:r>
            <a:r>
              <a:rPr lang="nl-NL"/>
              <a:t>Media</a:t>
            </a:r>
            <a:r>
              <a:rPr lang="nl-NL"/>
              <a:t> Technology Thesis Defense</a:t>
            </a:r>
            <a:endParaRPr/>
          </a:p>
        </p:txBody>
      </p:sp>
      <p:sp>
        <p:nvSpPr>
          <p:cNvPr id="86" name="Google Shape;86;p1"/>
          <p:cNvSpPr txBox="1"/>
          <p:nvPr>
            <p:ph idx="3" type="body"/>
          </p:nvPr>
        </p:nvSpPr>
        <p:spPr>
          <a:xfrm>
            <a:off x="1434625" y="2433225"/>
            <a:ext cx="9329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nl-NL" sz="2450"/>
              <a:t>A comparative study of Transfer Learning for Drum audio Style Classification</a:t>
            </a:r>
            <a:endParaRPr sz="1700"/>
          </a:p>
        </p:txBody>
      </p:sp>
    </p:spTree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61aca7fd0c_0_77"/>
          <p:cNvSpPr txBox="1"/>
          <p:nvPr>
            <p:ph type="title"/>
          </p:nvPr>
        </p:nvSpPr>
        <p:spPr>
          <a:xfrm>
            <a:off x="404737" y="671364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 Methodology – </a:t>
            </a:r>
            <a:r>
              <a:rPr lang="nl-NL" sz="3600"/>
              <a:t>CNN Baseline Architecture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157" name="Google Shape;157;g361aca7fd0c_0_77"/>
          <p:cNvSpPr txBox="1"/>
          <p:nvPr>
            <p:ph idx="1" type="body"/>
          </p:nvPr>
        </p:nvSpPr>
        <p:spPr>
          <a:xfrm>
            <a:off x="404648" y="1252825"/>
            <a:ext cx="109746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CNN adapted from drum classifier model based on VGG (Hiner 2023).</a:t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Optimized from Three to Seven Conv2D layers, max pooling, dropout, and global average pooling. Two fully-connected layers (512 dimensions), final dense output layer for class probabilities.</a:t>
            </a:r>
            <a:br>
              <a:rPr lang="nl-NL"/>
            </a:b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Trained for with Adam optimizer, batch size 16, learning rate 1e-4 for 50 epochs with early stopping at 10 epochs.</a:t>
            </a:r>
            <a:endParaRPr/>
          </a:p>
        </p:txBody>
      </p:sp>
      <p:sp>
        <p:nvSpPr>
          <p:cNvPr id="158" name="Google Shape;158;g361aca7fd0c_0_77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159" name="Google Shape;159;g361aca7fd0c_0_77" title="Hiner_architectu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0728" y="3505200"/>
            <a:ext cx="8713851" cy="269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61aca7fd0c_0_90"/>
          <p:cNvSpPr txBox="1"/>
          <p:nvPr>
            <p:ph type="title"/>
          </p:nvPr>
        </p:nvSpPr>
        <p:spPr>
          <a:xfrm>
            <a:off x="404737" y="668414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 Methodology – </a:t>
            </a:r>
            <a:r>
              <a:rPr lang="nl-NL" sz="3600"/>
              <a:t>PaSST Pretrained Transformer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165" name="Google Shape;165;g361aca7fd0c_0_90"/>
          <p:cNvSpPr txBox="1"/>
          <p:nvPr>
            <p:ph idx="1" type="body"/>
          </p:nvPr>
        </p:nvSpPr>
        <p:spPr>
          <a:xfrm>
            <a:off x="404650" y="1252825"/>
            <a:ext cx="5500800" cy="46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>
                <a:extLst>
                  <a:ext uri="http://customooxmlschemas.google.com/">
                    <go:slidesCustomData xmlns:go="http://customooxmlschemas.google.com/" textRoundtripDataId="1"/>
                  </a:ext>
                </a:extLst>
              </a:rPr>
              <a:t>PaSST: pretrained on AudioSet dataset (~1 million diverse audio clips).</a:t>
            </a:r>
            <a:r>
              <a:rPr lang="nl-NL"/>
              <a:t> Developed by Koutini et al. 2022 adapted from AST.</a:t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Pretrained on </a:t>
            </a:r>
            <a:r>
              <a:rPr lang="nl-NL"/>
              <a:t>32 kHz audio, with </a:t>
            </a:r>
            <a:r>
              <a:rPr lang="nl-NL"/>
              <a:t>disentangled</a:t>
            </a:r>
            <a:r>
              <a:rPr lang="nl-NL"/>
              <a:t> time and frequency positional encodings.</a:t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b="1" lang="nl-NL"/>
              <a:t>PaSST-L</a:t>
            </a:r>
            <a:r>
              <a:rPr lang="nl-NL"/>
              <a:t> version used after testing: lighter, 7-layer transformer (instead of 12 layers).</a:t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Embeddings frozen, </a:t>
            </a:r>
            <a:r>
              <a:rPr b="1" lang="nl-NL"/>
              <a:t>MLP</a:t>
            </a:r>
            <a:r>
              <a:rPr lang="nl-NL"/>
              <a:t> classification head optimized.</a:t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Trained for 50 epochs with 10 patience early stopping.</a:t>
            </a:r>
            <a:endParaRPr/>
          </a:p>
        </p:txBody>
      </p:sp>
      <p:sp>
        <p:nvSpPr>
          <p:cNvPr id="166" name="Google Shape;166;g361aca7fd0c_0_90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167" name="Google Shape;167;g361aca7fd0c_0_90" title="passt_architectu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1350" y="1973378"/>
            <a:ext cx="4658674" cy="3224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61aca7fd0c_0_103"/>
          <p:cNvSpPr txBox="1"/>
          <p:nvPr>
            <p:ph type="title"/>
          </p:nvPr>
        </p:nvSpPr>
        <p:spPr>
          <a:xfrm>
            <a:off x="404737" y="618039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 </a:t>
            </a:r>
            <a:r>
              <a:rPr lang="nl-NL" sz="3500"/>
              <a:t>Methodology – Data Augmentation and Padding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173" name="Google Shape;173;g361aca7fd0c_0_103"/>
          <p:cNvSpPr txBox="1"/>
          <p:nvPr>
            <p:ph idx="1" type="body"/>
          </p:nvPr>
        </p:nvSpPr>
        <p:spPr>
          <a:xfrm>
            <a:off x="404650" y="1323975"/>
            <a:ext cx="5843700" cy="44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  <a:p>
            <a:pPr indent="-206375" lvl="0" marL="18097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Focus: </a:t>
            </a:r>
            <a:r>
              <a:rPr b="1" lang="nl-NL" sz="2200"/>
              <a:t>observe embedding shifts and feature robustness</a:t>
            </a:r>
            <a:r>
              <a:rPr lang="nl-NL" sz="2200"/>
              <a:t>.</a:t>
            </a:r>
            <a:endParaRPr sz="2200"/>
          </a:p>
          <a:p>
            <a:pPr indent="-206375" lvl="0" marL="180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Gaussian Noise, Room Simulation, Time Stretch, Time patchout.</a:t>
            </a:r>
            <a:endParaRPr sz="2200"/>
          </a:p>
          <a:p>
            <a:pPr indent="-206375" lvl="0" marL="180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Padding modes tested: Zero-padding, Circular-padding, Reflection-padding.</a:t>
            </a:r>
            <a:endParaRPr sz="2200"/>
          </a:p>
          <a:p>
            <a:pPr indent="-206375" lvl="0" marL="180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b="1" lang="nl-NL" sz="2200"/>
              <a:t>W</a:t>
            </a:r>
            <a:r>
              <a:rPr b="1" lang="nl-NL" sz="2200">
                <a:extLst>
                  <a:ext uri="http://customooxmlschemas.google.com/">
                    <go:slidesCustomData xmlns:go="http://customooxmlschemas.google.com/" textRoundtripDataId="2"/>
                  </a:ext>
                </a:extLst>
              </a:rPr>
              <a:t>aveform</a:t>
            </a:r>
            <a:r>
              <a:rPr lang="nl-NL" sz="2200">
                <a:extLst>
                  <a:ext uri="http://customooxmlschemas.google.com/">
                    <go:slidesCustomData xmlns:go="http://customooxmlschemas.google.com/" textRoundtripDataId="3"/>
                  </a:ext>
                </a:extLst>
              </a:rPr>
              <a:t> and </a:t>
            </a:r>
            <a:r>
              <a:rPr b="1" lang="nl-NL" sz="2200">
                <a:extLst>
                  <a:ext uri="http://customooxmlschemas.google.com/">
                    <go:slidesCustomData xmlns:go="http://customooxmlschemas.google.com/" textRoundtripDataId="4"/>
                  </a:ext>
                </a:extLst>
              </a:rPr>
              <a:t>spectrogram</a:t>
            </a:r>
            <a:r>
              <a:rPr lang="nl-NL" sz="2200">
                <a:extLst>
                  <a:ext uri="http://customooxmlschemas.google.com/">
                    <go:slidesCustomData xmlns:go="http://customooxmlschemas.google.com/" textRoundtripDataId="5"/>
                  </a:ext>
                </a:extLst>
              </a:rPr>
              <a:t> based augmentations tested.</a:t>
            </a:r>
            <a:endParaRPr b="1" sz="2200"/>
          </a:p>
        </p:txBody>
      </p:sp>
      <p:sp>
        <p:nvSpPr>
          <p:cNvPr id="174" name="Google Shape;174;g361aca7fd0c_0_103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175" name="Google Shape;175;g361aca7fd0c_0_103" title="Screenshot 2025-06-09 at 11.41.1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1550" y="1200024"/>
            <a:ext cx="3327426" cy="2460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g361aca7fd0c_0_103" title="Screenshot 2025-06-09 at 11.39.0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9163" y="3702736"/>
            <a:ext cx="3327450" cy="240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61aca7fd0c_0_113"/>
          <p:cNvSpPr txBox="1"/>
          <p:nvPr>
            <p:ph type="title"/>
          </p:nvPr>
        </p:nvSpPr>
        <p:spPr>
          <a:xfrm>
            <a:off x="374162" y="656139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Experiments – Configuration Exploration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182" name="Google Shape;182;g361aca7fd0c_0_113"/>
          <p:cNvSpPr txBox="1"/>
          <p:nvPr>
            <p:ph idx="1" type="body"/>
          </p:nvPr>
        </p:nvSpPr>
        <p:spPr>
          <a:xfrm>
            <a:off x="404650" y="1252825"/>
            <a:ext cx="11177700" cy="24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  <a:p>
            <a:pPr indent="-180975" lvl="0" marL="18097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Initial dataset: 5082 rock style audio files from GMD subset (4/4, 120BPM).</a:t>
            </a:r>
            <a:endParaRPr/>
          </a:p>
          <a:p>
            <a:pPr indent="-180975" lvl="0" marL="180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CNN achieved </a:t>
            </a:r>
            <a:r>
              <a:rPr lang="nl-NL"/>
              <a:t>initial accuracy</a:t>
            </a:r>
            <a:r>
              <a:rPr lang="nl-NL"/>
              <a:t> of </a:t>
            </a:r>
            <a:r>
              <a:rPr b="1" lang="nl-NL"/>
              <a:t>92.04%</a:t>
            </a:r>
            <a:r>
              <a:rPr lang="nl-NL"/>
              <a:t>, PaSST lower at </a:t>
            </a:r>
            <a:r>
              <a:rPr b="1" lang="nl-NL"/>
              <a:t>86.99%.</a:t>
            </a:r>
            <a:endParaRPr b="1"/>
          </a:p>
          <a:p>
            <a:pPr indent="-180975" lvl="0" marL="180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Optimal PaSST configuration Experiment 2.2: PaSST-L (light model) highest accuracy and fastest training.</a:t>
            </a:r>
            <a:endParaRPr/>
          </a:p>
        </p:txBody>
      </p:sp>
      <p:sp>
        <p:nvSpPr>
          <p:cNvPr id="183" name="Google Shape;183;g361aca7fd0c_0_113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184" name="Google Shape;184;g361aca7fd0c_0_113" title="Screenshot 2025-06-08 at 18.25.0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338" y="3784623"/>
            <a:ext cx="8321675" cy="23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61aca7fd0c_0_127"/>
          <p:cNvSpPr txBox="1"/>
          <p:nvPr>
            <p:ph type="title"/>
          </p:nvPr>
        </p:nvSpPr>
        <p:spPr>
          <a:xfrm>
            <a:off x="404662" y="656114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Experiments – </a:t>
            </a:r>
            <a:r>
              <a:rPr lang="nl-NL" sz="3600"/>
              <a:t>Dataset Exploration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190" name="Google Shape;190;g361aca7fd0c_0_127"/>
          <p:cNvSpPr txBox="1"/>
          <p:nvPr>
            <p:ph idx="1" type="body"/>
          </p:nvPr>
        </p:nvSpPr>
        <p:spPr>
          <a:xfrm>
            <a:off x="404650" y="1252825"/>
            <a:ext cx="11177700" cy="24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  <a:p>
            <a:pPr indent="-180975" lvl="0" marL="18097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Expanded dataset tests: CNN (</a:t>
            </a:r>
            <a:r>
              <a:rPr b="1" lang="nl-NL"/>
              <a:t>75.31%</a:t>
            </a:r>
            <a:r>
              <a:rPr lang="nl-NL"/>
              <a:t>), PaSST (</a:t>
            </a:r>
            <a:r>
              <a:rPr b="1" lang="nl-NL"/>
              <a:t>73.67%</a:t>
            </a:r>
            <a:r>
              <a:rPr lang="nl-NL"/>
              <a:t>) using entire GMD.</a:t>
            </a:r>
            <a:endParaRPr/>
          </a:p>
          <a:p>
            <a:pPr indent="-180975" lvl="0" marL="180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PaSST accuracy improved on smaller datasets (mini-GMD subset) surpassing CNN marginally (</a:t>
            </a:r>
            <a:r>
              <a:rPr b="1" lang="nl-NL"/>
              <a:t>39.11%</a:t>
            </a:r>
            <a:r>
              <a:rPr lang="nl-NL"/>
              <a:t> vs. </a:t>
            </a:r>
            <a:r>
              <a:rPr b="1" lang="nl-NL"/>
              <a:t>32.67%</a:t>
            </a:r>
            <a:r>
              <a:rPr lang="nl-NL"/>
              <a:t>).</a:t>
            </a:r>
            <a:endParaRPr/>
          </a:p>
          <a:p>
            <a:pPr indent="-180975" lvl="0" marL="180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CNN outperforms PaSST in terms of accuracy.</a:t>
            </a:r>
            <a:endParaRPr/>
          </a:p>
        </p:txBody>
      </p:sp>
      <p:sp>
        <p:nvSpPr>
          <p:cNvPr id="191" name="Google Shape;191;g361aca7fd0c_0_127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192" name="Google Shape;192;g361aca7fd0c_0_127" title="Screenshot 2025-06-08 at 18.30.4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5200" y="3543300"/>
            <a:ext cx="7467795" cy="284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61aca7fd0c_0_139"/>
          <p:cNvSpPr txBox="1"/>
          <p:nvPr>
            <p:ph type="title"/>
          </p:nvPr>
        </p:nvSpPr>
        <p:spPr>
          <a:xfrm>
            <a:off x="404737" y="656139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Experiments – Model Depth and Patchout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198" name="Google Shape;198;g361aca7fd0c_0_139"/>
          <p:cNvSpPr txBox="1"/>
          <p:nvPr>
            <p:ph idx="1" type="body"/>
          </p:nvPr>
        </p:nvSpPr>
        <p:spPr>
          <a:xfrm>
            <a:off x="404650" y="1252825"/>
            <a:ext cx="11177700" cy="24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CNN optimal convolutional depth: </a:t>
            </a:r>
            <a:r>
              <a:rPr b="1" lang="nl-NL"/>
              <a:t>7 layers </a:t>
            </a:r>
            <a:r>
              <a:rPr lang="nl-NL"/>
              <a:t>(89.44% accuracy).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PaSST optimal classifier head: </a:t>
            </a:r>
            <a:r>
              <a:rPr b="1" lang="nl-NL"/>
              <a:t>4-layer MLP</a:t>
            </a:r>
            <a:r>
              <a:rPr lang="nl-NL"/>
              <a:t>, accuracy improved substantially (86.59%).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Excessive layers (CNN 9-layers, PaSST 7-layer MLP) </a:t>
            </a:r>
            <a:r>
              <a:rPr b="1" lang="nl-NL"/>
              <a:t>decreased accuracy</a:t>
            </a:r>
            <a:r>
              <a:rPr lang="nl-NL"/>
              <a:t>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Bottlenecked MLP </a:t>
            </a:r>
            <a:r>
              <a:rPr b="1" lang="nl-NL"/>
              <a:t>did not</a:t>
            </a:r>
            <a:r>
              <a:rPr lang="nl-NL"/>
              <a:t> enhance PaSST accuracy.</a:t>
            </a:r>
            <a:endParaRPr/>
          </a:p>
        </p:txBody>
      </p:sp>
      <p:sp>
        <p:nvSpPr>
          <p:cNvPr id="199" name="Google Shape;199;g361aca7fd0c_0_139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200" name="Google Shape;200;g361aca7fd0c_0_139" title="Screenshot 2025-06-08 at 18.45.0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774" y="2729150"/>
            <a:ext cx="7162000" cy="357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61aca7fd0c_0_149"/>
          <p:cNvSpPr txBox="1"/>
          <p:nvPr>
            <p:ph type="title"/>
          </p:nvPr>
        </p:nvSpPr>
        <p:spPr>
          <a:xfrm>
            <a:off x="404737" y="656114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Experiments – Augmentations and Padding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206" name="Google Shape;206;g361aca7fd0c_0_149"/>
          <p:cNvSpPr txBox="1"/>
          <p:nvPr>
            <p:ph idx="1" type="body"/>
          </p:nvPr>
        </p:nvSpPr>
        <p:spPr>
          <a:xfrm>
            <a:off x="404650" y="1252825"/>
            <a:ext cx="11177700" cy="24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CNN best result: Gaussian Noise + Room Simulator (</a:t>
            </a:r>
            <a:r>
              <a:rPr b="1" lang="nl-NL"/>
              <a:t>90.80% accuracy</a:t>
            </a:r>
            <a:r>
              <a:rPr lang="nl-NL"/>
              <a:t>).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PaSST best result: </a:t>
            </a:r>
            <a:r>
              <a:rPr lang="nl-NL">
                <a:extLst>
                  <a:ext uri="http://customooxmlschemas.google.com/">
                    <go:slidesCustomData xmlns:go="http://customooxmlschemas.google.com/" textRoundtripDataId="6"/>
                  </a:ext>
                </a:extLst>
              </a:rPr>
              <a:t>Reflection padding</a:t>
            </a:r>
            <a:r>
              <a:rPr lang="nl-NL"/>
              <a:t> (</a:t>
            </a:r>
            <a:r>
              <a:rPr b="1" lang="nl-NL"/>
              <a:t>87.52% accuracy</a:t>
            </a:r>
            <a:r>
              <a:rPr lang="nl-NL"/>
              <a:t>).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Augmentations improved CNN accuracy and revealed PaSST robust feature representation.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CNN negatively affected by non-zero padding (reflection, circular padding), while PaSST improved.</a:t>
            </a:r>
            <a:endParaRPr/>
          </a:p>
        </p:txBody>
      </p:sp>
      <p:sp>
        <p:nvSpPr>
          <p:cNvPr id="207" name="Google Shape;207;g361aca7fd0c_0_149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208" name="Google Shape;208;g361aca7fd0c_0_149" title="Screenshot 2025-06-08 at 18.49.3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6000" y="2733550"/>
            <a:ext cx="5715000" cy="356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61aca7fd0c_0_188"/>
          <p:cNvSpPr txBox="1"/>
          <p:nvPr>
            <p:ph type="title"/>
          </p:nvPr>
        </p:nvSpPr>
        <p:spPr>
          <a:xfrm>
            <a:off x="358937" y="674964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Confusion Matrix Analysis – CNN vs. PaSST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214" name="Google Shape;214;g361aca7fd0c_0_188"/>
          <p:cNvSpPr txBox="1"/>
          <p:nvPr>
            <p:ph idx="1" type="body"/>
          </p:nvPr>
        </p:nvSpPr>
        <p:spPr>
          <a:xfrm>
            <a:off x="404650" y="1252825"/>
            <a:ext cx="5285100" cy="49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nl-NL">
                <a:extLst>
                  <a:ext uri="http://customooxmlschemas.google.com/">
                    <go:slidesCustomData xmlns:go="http://customooxmlschemas.google.com/" textRoundtripDataId="7"/>
                  </a:ext>
                </a:extLst>
              </a:rPr>
              <a:t>Shared difficulty:</a:t>
            </a:r>
            <a:r>
              <a:rPr lang="nl-NL"/>
              <a:t> Jazz , Latin, Funk styles.</a:t>
            </a:r>
            <a:br>
              <a:rPr lang="nl-NL"/>
            </a:b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nl-NL"/>
              <a:t>Augmentations revealed potentially </a:t>
            </a:r>
            <a:r>
              <a:rPr b="1" lang="nl-NL"/>
              <a:t>primary style based</a:t>
            </a:r>
            <a:r>
              <a:rPr b="1" lang="nl-NL"/>
              <a:t> misclassifications</a:t>
            </a:r>
            <a:r>
              <a:rPr lang="nl-NL"/>
              <a:t> (PaSST)</a:t>
            </a:r>
            <a:br>
              <a:rPr lang="nl-NL"/>
            </a:b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nl-NL"/>
              <a:t>CNN misclassification </a:t>
            </a:r>
            <a:r>
              <a:rPr b="1" lang="nl-NL"/>
              <a:t>skewed towards class imbalance</a:t>
            </a:r>
            <a:r>
              <a:rPr lang="nl-NL"/>
              <a:t>.</a:t>
            </a:r>
            <a:br>
              <a:rPr lang="nl-NL"/>
            </a:br>
            <a:endParaRPr/>
          </a:p>
        </p:txBody>
      </p:sp>
      <p:sp>
        <p:nvSpPr>
          <p:cNvPr id="215" name="Google Shape;215;g361aca7fd0c_0_188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216" name="Google Shape;216;g361aca7fd0c_0_188" title="confusionmatrix_presen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0925" y="1717775"/>
            <a:ext cx="4781626" cy="405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61aca7fd0c_0_167"/>
          <p:cNvSpPr txBox="1"/>
          <p:nvPr>
            <p:ph type="title"/>
          </p:nvPr>
        </p:nvSpPr>
        <p:spPr>
          <a:xfrm>
            <a:off x="404737" y="640889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Embedding Analysis – CNN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222" name="Google Shape;222;g361aca7fd0c_0_167"/>
          <p:cNvSpPr txBox="1"/>
          <p:nvPr>
            <p:ph idx="1" type="body"/>
          </p:nvPr>
        </p:nvSpPr>
        <p:spPr>
          <a:xfrm>
            <a:off x="404650" y="1252825"/>
            <a:ext cx="5285100" cy="49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“Mini clusters” form per style class while clusters sprawl by primary style.</a:t>
            </a:r>
            <a:br>
              <a:rPr lang="nl-NL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Some</a:t>
            </a:r>
            <a:r>
              <a:rPr lang="nl-NL">
                <a:extLst>
                  <a:ext uri="http://customooxmlschemas.google.com/">
                    <go:slidesCustomData xmlns:go="http://customooxmlschemas.google.com/" textRoundtripDataId="8"/>
                  </a:ext>
                </a:extLst>
              </a:rPr>
              <a:t> examples formed distinct </a:t>
            </a:r>
            <a:r>
              <a:rPr b="1" lang="nl-NL">
                <a:extLst>
                  <a:ext uri="http://customooxmlschemas.google.com/">
                    <go:slidesCustomData xmlns:go="http://customooxmlschemas.google.com/" textRoundtripDataId="9"/>
                  </a:ext>
                </a:extLst>
              </a:rPr>
              <a:t>anomalous cluster.</a:t>
            </a:r>
            <a:br>
              <a:rPr lang="nl-NL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nl-NL"/>
              <a:t>~10x mean</a:t>
            </a:r>
            <a:r>
              <a:rPr b="1" lang="nl-NL"/>
              <a:t> centroid shift </a:t>
            </a:r>
            <a:r>
              <a:rPr lang="nl-NL"/>
              <a:t>compared to PaSST (esp. with reflection vs. zero-padding).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High </a:t>
            </a:r>
            <a:r>
              <a:rPr b="1" lang="nl-NL"/>
              <a:t>sensitivity to audio perturbations</a:t>
            </a:r>
            <a:r>
              <a:rPr lang="nl-NL"/>
              <a:t>, distinct changes in embeddings observed clearly.</a:t>
            </a:r>
            <a:br>
              <a:rPr lang="nl-NL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Mean centroid shift </a:t>
            </a:r>
            <a:r>
              <a:rPr b="1" lang="nl-NL"/>
              <a:t>did not coincide </a:t>
            </a:r>
            <a:r>
              <a:rPr lang="nl-NL"/>
              <a:t>with</a:t>
            </a:r>
            <a:r>
              <a:rPr b="1" lang="nl-NL"/>
              <a:t> </a:t>
            </a:r>
            <a:r>
              <a:rPr lang="nl-NL"/>
              <a:t>changes in accuracy.</a:t>
            </a:r>
            <a:endParaRPr/>
          </a:p>
        </p:txBody>
      </p:sp>
      <p:sp>
        <p:nvSpPr>
          <p:cNvPr id="223" name="Google Shape;223;g361aca7fd0c_0_167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224" name="Google Shape;224;g361aca7fd0c_0_167" title="GMD_CNN_p6_4_embeddings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2150" y="836664"/>
            <a:ext cx="6203799" cy="28420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361aca7fd0c_0_167" title="gmd_cnn_p6_tsnecomparison2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4937" y="3678719"/>
            <a:ext cx="3138233" cy="2506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61aca7fd0c_0_157"/>
          <p:cNvSpPr txBox="1"/>
          <p:nvPr>
            <p:ph type="title"/>
          </p:nvPr>
        </p:nvSpPr>
        <p:spPr>
          <a:xfrm>
            <a:off x="404737" y="633264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Embedding Analysis – PaSST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231" name="Google Shape;231;g361aca7fd0c_0_157"/>
          <p:cNvSpPr txBox="1"/>
          <p:nvPr>
            <p:ph idx="1" type="body"/>
          </p:nvPr>
        </p:nvSpPr>
        <p:spPr>
          <a:xfrm>
            <a:off x="404650" y="1252825"/>
            <a:ext cx="5285100" cy="49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b="1" lang="nl-NL"/>
              <a:t>Clustering</a:t>
            </a:r>
            <a:r>
              <a:rPr lang="nl-NL"/>
              <a:t> by primary styles more broadly observed rather than by individual style class.</a:t>
            </a:r>
            <a:br>
              <a:rPr lang="nl-NL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Embedding shifts minimal except </a:t>
            </a:r>
            <a:r>
              <a:rPr b="1" lang="nl-NL"/>
              <a:t>notable shifts during padding mode changes</a:t>
            </a:r>
            <a:r>
              <a:rPr lang="nl-NL"/>
              <a:t> (reflection highest shift similar to CNN).</a:t>
            </a:r>
            <a:br>
              <a:rPr lang="nl-NL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nl-NL"/>
              <a:t>Lower</a:t>
            </a:r>
            <a:r>
              <a:rPr lang="nl-NL"/>
              <a:t> mean centroid shift </a:t>
            </a:r>
            <a:r>
              <a:rPr lang="nl-NL">
                <a:extLst>
                  <a:ext uri="http://customooxmlschemas.google.com/">
                    <go:slidesCustomData xmlns:go="http://customooxmlschemas.google.com/" textRoundtripDataId="10"/>
                  </a:ext>
                </a:extLst>
              </a:rPr>
              <a:t> co-occurs with </a:t>
            </a:r>
            <a:r>
              <a:rPr b="1" lang="nl-NL">
                <a:extLst>
                  <a:ext uri="http://customooxmlschemas.google.com/">
                    <go:slidesCustomData xmlns:go="http://customooxmlschemas.google.com/" textRoundtripDataId="11"/>
                  </a:ext>
                </a:extLst>
              </a:rPr>
              <a:t>higher accuracy</a:t>
            </a:r>
            <a:r>
              <a:rPr lang="nl-NL"/>
              <a:t>  in many cases.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PaSST appears more fortified against experimental changes and which demonstrates a </a:t>
            </a:r>
            <a:r>
              <a:rPr b="1" lang="nl-NL"/>
              <a:t>robust feature representation</a:t>
            </a:r>
            <a:r>
              <a:rPr lang="nl-NL"/>
              <a:t>.</a:t>
            </a:r>
            <a:br>
              <a:rPr lang="nl-NL"/>
            </a:br>
            <a:endParaRPr/>
          </a:p>
        </p:txBody>
      </p:sp>
      <p:sp>
        <p:nvSpPr>
          <p:cNvPr id="232" name="Google Shape;232;g361aca7fd0c_0_157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233" name="Google Shape;233;g361aca7fd0c_0_157" title="PaSST_setup6_8_embeddings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5475" y="774625"/>
            <a:ext cx="4892291" cy="24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g361aca7fd0c_0_157" title="PaSST_setup6_tSNE_eval2_comparison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6104" y="3348000"/>
            <a:ext cx="3531044" cy="282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/>
              <a:t>Outline</a:t>
            </a:r>
            <a:endParaRPr/>
          </a:p>
        </p:txBody>
      </p:sp>
      <p:sp>
        <p:nvSpPr>
          <p:cNvPr id="92" name="Google Shape;92;p2"/>
          <p:cNvSpPr txBox="1"/>
          <p:nvPr>
            <p:ph idx="1" type="body"/>
          </p:nvPr>
        </p:nvSpPr>
        <p:spPr>
          <a:xfrm>
            <a:off x="404663" y="1252836"/>
            <a:ext cx="6846640" cy="4795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61950" lvl="0" marL="3619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AutoNum type="arabicPeriod"/>
            </a:pPr>
            <a:r>
              <a:rPr lang="nl-NL"/>
              <a:t>Introduction</a:t>
            </a:r>
            <a:endParaRPr/>
          </a:p>
          <a:p>
            <a:pPr indent="-361950" lvl="0" marL="36195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AutoNum type="arabicPeriod"/>
            </a:pPr>
            <a:r>
              <a:rPr lang="nl-NL"/>
              <a:t>Related Work</a:t>
            </a:r>
            <a:endParaRPr/>
          </a:p>
          <a:p>
            <a:pPr indent="-361950" lvl="0" marL="36195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AutoNum type="arabicPeriod"/>
            </a:pPr>
            <a:r>
              <a:rPr lang="nl-NL"/>
              <a:t>Methodology</a:t>
            </a:r>
            <a:endParaRPr/>
          </a:p>
          <a:p>
            <a:pPr indent="-361950" lvl="0" marL="361950" rtl="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AutoNum type="arabicPeriod"/>
            </a:pPr>
            <a:r>
              <a:rPr lang="nl-NL"/>
              <a:t>Experiments</a:t>
            </a:r>
            <a:endParaRPr/>
          </a:p>
          <a:p>
            <a:pPr indent="-361950" lvl="0" marL="36195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AutoNum type="arabicPeriod"/>
            </a:pPr>
            <a:r>
              <a:rPr lang="nl-NL"/>
              <a:t>Results</a:t>
            </a:r>
            <a:endParaRPr/>
          </a:p>
          <a:p>
            <a:pPr indent="-361950" lvl="0" marL="36195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Georgia"/>
              <a:buAutoNum type="arabicPeriod"/>
            </a:pPr>
            <a:r>
              <a:rPr lang="nl-NL"/>
              <a:t>Analysis &amp; Discussion</a:t>
            </a:r>
            <a:endParaRPr/>
          </a:p>
          <a:p>
            <a:pPr indent="-361950" lvl="0" marL="36195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400"/>
              <a:buAutoNum type="arabicPeriod"/>
            </a:pPr>
            <a:r>
              <a:rPr lang="nl-NL"/>
              <a:t>Conclusion &amp; </a:t>
            </a:r>
            <a:r>
              <a:rPr lang="nl-NL"/>
              <a:t>Future Research</a:t>
            </a:r>
            <a:endParaRPr/>
          </a:p>
        </p:txBody>
      </p:sp>
      <p:sp>
        <p:nvSpPr>
          <p:cNvPr id="93" name="Google Shape;93;p2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94" name="Google Shape;94;p2" title="Music-glissando.sv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4928" y="836712"/>
            <a:ext cx="4642248" cy="4642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" title="Screenshot 2025-06-08 at 17.06.05.png"/>
          <p:cNvPicPr preferRelativeResize="0"/>
          <p:nvPr/>
        </p:nvPicPr>
        <p:blipFill>
          <a:blip r:embed="rId4">
            <a:alphaModFix amt="65000"/>
          </a:blip>
          <a:stretch>
            <a:fillRect/>
          </a:stretch>
        </p:blipFill>
        <p:spPr>
          <a:xfrm>
            <a:off x="7531034" y="1270850"/>
            <a:ext cx="3670024" cy="377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61aca7fd0c_0_178"/>
          <p:cNvSpPr txBox="1"/>
          <p:nvPr>
            <p:ph type="title"/>
          </p:nvPr>
        </p:nvSpPr>
        <p:spPr>
          <a:xfrm>
            <a:off x="404737" y="633264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Discussion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240" name="Google Shape;240;g361aca7fd0c_0_178"/>
          <p:cNvSpPr txBox="1"/>
          <p:nvPr>
            <p:ph idx="1" type="body"/>
          </p:nvPr>
        </p:nvSpPr>
        <p:spPr>
          <a:xfrm>
            <a:off x="404650" y="1252825"/>
            <a:ext cx="10872900" cy="48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b="1" lang="nl-NL"/>
              <a:t>CNN outperformed PaSST in accuracy consistently in terms of accuracy</a:t>
            </a:r>
            <a:r>
              <a:rPr lang="nl-NL"/>
              <a:t>, benefiting from GMD only training but was more reliant on local features.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b="1" lang="nl-NL"/>
              <a:t>PaSST's general audio embeddings </a:t>
            </a:r>
            <a:r>
              <a:rPr lang="nl-NL"/>
              <a:t>shift less and are more grouped by primary style, hinting that the embeddings play a role in the fundamental underlying feature representation</a:t>
            </a:r>
            <a:r>
              <a:rPr b="1" lang="nl-NL"/>
              <a:t> </a:t>
            </a:r>
            <a:r>
              <a:rPr lang="nl-NL"/>
              <a:t>despite marginally lower accuracy.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nl-NL"/>
              <a:t>PaSST may have </a:t>
            </a:r>
            <a:r>
              <a:rPr lang="nl-NL"/>
              <a:t>benefited</a:t>
            </a:r>
            <a:r>
              <a:rPr lang="nl-NL"/>
              <a:t> more from </a:t>
            </a:r>
            <a:r>
              <a:rPr b="1" lang="nl-NL"/>
              <a:t>additional</a:t>
            </a:r>
            <a:r>
              <a:rPr b="1" lang="nl-NL"/>
              <a:t> </a:t>
            </a:r>
            <a:r>
              <a:rPr b="1" lang="nl-NL"/>
              <a:t>compute</a:t>
            </a:r>
            <a:r>
              <a:rPr lang="nl-NL"/>
              <a:t> as accuracy was still marginally increase at the epoch max</a:t>
            </a:r>
            <a:br>
              <a:rPr lang="nl-NL"/>
            </a:br>
            <a:endParaRPr/>
          </a:p>
        </p:txBody>
      </p:sp>
      <p:sp>
        <p:nvSpPr>
          <p:cNvPr id="241" name="Google Shape;241;g361aca7fd0c_0_178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61aca7fd0c_0_197"/>
          <p:cNvSpPr txBox="1"/>
          <p:nvPr>
            <p:ph type="title"/>
          </p:nvPr>
        </p:nvSpPr>
        <p:spPr>
          <a:xfrm>
            <a:off x="336062" y="625639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Limitations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247" name="Google Shape;247;g361aca7fd0c_0_197"/>
          <p:cNvSpPr txBox="1"/>
          <p:nvPr>
            <p:ph idx="1" type="body"/>
          </p:nvPr>
        </p:nvSpPr>
        <p:spPr>
          <a:xfrm>
            <a:off x="404650" y="1252825"/>
            <a:ext cx="10872900" cy="48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nl-NL"/>
              <a:t>Dataset </a:t>
            </a:r>
            <a:r>
              <a:rPr b="1" lang="nl-NL"/>
              <a:t>heavily imbalanced</a:t>
            </a:r>
            <a:r>
              <a:rPr lang="nl-NL"/>
              <a:t> toward "rock" style (approximately 65% of the dataset).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nl-NL"/>
              <a:t>Subjectivity and potential lack of nuance in GMD</a:t>
            </a:r>
            <a:r>
              <a:rPr b="1" lang="nl-NL"/>
              <a:t> annotations </a:t>
            </a:r>
            <a:r>
              <a:rPr lang="nl-NL"/>
              <a:t>by human experts.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nl-NL"/>
              <a:t>No use of MIDI data in GMD.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nl-NL"/>
              <a:t>Compute resource limitations constrained extensive hyperparameter optimization and experimentation.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nl-NL"/>
            </a:br>
            <a:endParaRPr/>
          </a:p>
        </p:txBody>
      </p:sp>
      <p:sp>
        <p:nvSpPr>
          <p:cNvPr id="248" name="Google Shape;248;g361aca7fd0c_0_197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61aca7fd0c_0_204"/>
          <p:cNvSpPr txBox="1"/>
          <p:nvPr>
            <p:ph type="title"/>
          </p:nvPr>
        </p:nvSpPr>
        <p:spPr>
          <a:xfrm>
            <a:off x="404737" y="610389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Future Research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254" name="Google Shape;254;g361aca7fd0c_0_204"/>
          <p:cNvSpPr txBox="1"/>
          <p:nvPr>
            <p:ph idx="1" type="body"/>
          </p:nvPr>
        </p:nvSpPr>
        <p:spPr>
          <a:xfrm>
            <a:off x="404650" y="1252825"/>
            <a:ext cx="10872900" cy="48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nl-NL"/>
              <a:t>Incorporate Expanded GMD (E-GMD) with larger dataset, diverse drum timbres.</a:t>
            </a:r>
            <a:br>
              <a:rPr lang="nl-NL"/>
            </a:b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nl-NL"/>
              <a:t>Combine with other pipelines into </a:t>
            </a:r>
            <a:r>
              <a:rPr b="1" lang="nl-NL"/>
              <a:t>ensemble models</a:t>
            </a:r>
            <a:r>
              <a:rPr lang="nl-NL"/>
              <a:t> to enhance generalizability beyond supervised learning contexts.</a:t>
            </a:r>
            <a:br>
              <a:rPr lang="nl-NL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nl-NL"/>
            </a:br>
            <a:endParaRPr/>
          </a:p>
        </p:txBody>
      </p:sp>
      <p:sp>
        <p:nvSpPr>
          <p:cNvPr id="255" name="Google Shape;255;g361aca7fd0c_0_204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6adb0a62dd_1_1"/>
          <p:cNvSpPr txBox="1"/>
          <p:nvPr>
            <p:ph type="title"/>
          </p:nvPr>
        </p:nvSpPr>
        <p:spPr>
          <a:xfrm>
            <a:off x="404737" y="587564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Conclusion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261" name="Google Shape;261;g36adb0a62dd_1_1"/>
          <p:cNvSpPr txBox="1"/>
          <p:nvPr>
            <p:ph idx="1" type="body"/>
          </p:nvPr>
        </p:nvSpPr>
        <p:spPr>
          <a:xfrm>
            <a:off x="404650" y="1252825"/>
            <a:ext cx="10872900" cy="48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First known comparative study between a baseline CNN and an AudioSet petrained transformer based model for drum audio style classification in the GMD.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General audio embeddings in a transformer architecture </a:t>
            </a:r>
            <a:r>
              <a:rPr b="1" lang="nl-NL"/>
              <a:t>reduce accuracy</a:t>
            </a:r>
            <a:r>
              <a:rPr lang="nl-NL"/>
              <a:t> compared to a baseline CNN but produced a </a:t>
            </a:r>
            <a:r>
              <a:rPr b="1" lang="nl-NL"/>
              <a:t>more robust feature</a:t>
            </a:r>
            <a:r>
              <a:rPr lang="nl-NL"/>
              <a:t> </a:t>
            </a:r>
            <a:r>
              <a:rPr lang="nl-NL"/>
              <a:t>representation.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Waveform </a:t>
            </a:r>
            <a:r>
              <a:rPr b="1" lang="nl-NL"/>
              <a:t>Augmentations</a:t>
            </a:r>
            <a:r>
              <a:rPr lang="nl-NL"/>
              <a:t> were revealed differences in hierarchical clustering.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nl-NL"/>
              <a:t>Padding</a:t>
            </a:r>
            <a:r>
              <a:rPr lang="nl-NL"/>
              <a:t> mode changes created notable embedding mean centroid shift.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nl-NL"/>
            </a:br>
            <a:endParaRPr/>
          </a:p>
        </p:txBody>
      </p:sp>
      <p:sp>
        <p:nvSpPr>
          <p:cNvPr id="262" name="Google Shape;262;g36adb0a62dd_1_1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2"/>
          <p:cNvSpPr txBox="1"/>
          <p:nvPr>
            <p:ph idx="1" type="body"/>
          </p:nvPr>
        </p:nvSpPr>
        <p:spPr>
          <a:xfrm>
            <a:off x="1" y="1"/>
            <a:ext cx="12198350" cy="452193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Georgia"/>
              <a:buNone/>
            </a:pPr>
            <a:r>
              <a:rPr lang="nl-NL"/>
              <a:t>Thank you!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68" name="Google Shape;268;p12"/>
          <p:cNvSpPr txBox="1"/>
          <p:nvPr>
            <p:ph type="title"/>
          </p:nvPr>
        </p:nvSpPr>
        <p:spPr>
          <a:xfrm>
            <a:off x="1490663" y="1052736"/>
            <a:ext cx="10225136" cy="165618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Georgia"/>
              <a:buNone/>
            </a:pPr>
            <a:r>
              <a:rPr lang="nl-NL"/>
              <a:t>Thank you! </a:t>
            </a:r>
            <a:r>
              <a:rPr lang="nl-NL"/>
              <a:t>Questions</a:t>
            </a:r>
            <a:r>
              <a:rPr lang="nl-NL"/>
              <a:t>?</a:t>
            </a:r>
            <a:endParaRPr/>
          </a:p>
        </p:txBody>
      </p:sp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/>
              <a:t>Inspiration and Background</a:t>
            </a:r>
            <a:endParaRPr/>
          </a:p>
        </p:txBody>
      </p:sp>
      <p:sp>
        <p:nvSpPr>
          <p:cNvPr id="101" name="Google Shape;101;p3"/>
          <p:cNvSpPr txBox="1"/>
          <p:nvPr>
            <p:ph idx="1" type="body"/>
          </p:nvPr>
        </p:nvSpPr>
        <p:spPr>
          <a:xfrm>
            <a:off x="404651" y="1252825"/>
            <a:ext cx="6351900" cy="47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 sz="2200"/>
          </a:p>
          <a:p>
            <a:pPr indent="-2063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Original inspiration: Detection of the "</a:t>
            </a:r>
            <a:r>
              <a:rPr b="1" lang="nl-NL" sz="2200"/>
              <a:t>motorik</a:t>
            </a:r>
            <a:r>
              <a:rPr lang="nl-NL" sz="2200"/>
              <a:t>" drum pattern from 1970s German rock.</a:t>
            </a:r>
            <a:endParaRPr sz="2200"/>
          </a:p>
          <a:p>
            <a:pPr indent="-2063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C</a:t>
            </a:r>
            <a:r>
              <a:rPr lang="nl-NL" sz="2200"/>
              <a:t>hallenges: dataset creation, source separation, annotation complexity.</a:t>
            </a:r>
            <a:endParaRPr sz="2200"/>
          </a:p>
          <a:p>
            <a:pPr indent="-2063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Shifted </a:t>
            </a:r>
            <a:r>
              <a:rPr lang="nl-NL" sz="2200"/>
              <a:t>research scope to focus on existing dataset: Groove MIDI Dataset (</a:t>
            </a:r>
            <a:r>
              <a:rPr b="1" lang="nl-NL" sz="2200"/>
              <a:t>GMD</a:t>
            </a:r>
            <a:r>
              <a:rPr lang="nl-NL" sz="2200"/>
              <a:t>) and classify style.</a:t>
            </a:r>
            <a:endParaRPr sz="2200"/>
          </a:p>
          <a:p>
            <a:pPr indent="-2063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Transfer learning shown as a fruitful approach in other </a:t>
            </a:r>
            <a:r>
              <a:rPr b="1" lang="nl-NL" sz="2200"/>
              <a:t>MIR</a:t>
            </a:r>
            <a:r>
              <a:rPr lang="nl-NL" sz="2200"/>
              <a:t> (Music Information Retrieval) Research but is understudied for drum audio style.</a:t>
            </a:r>
            <a:endParaRPr sz="2200"/>
          </a:p>
          <a:p>
            <a:pPr indent="-666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02" name="Google Shape;102;p3"/>
          <p:cNvSpPr txBox="1"/>
          <p:nvPr>
            <p:ph idx="12" type="sldNum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103" name="Google Shape;103;p3" title="Screenshot 2025-06-08 at 23.43.4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3850" y="1524387"/>
            <a:ext cx="3436186" cy="380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3" title="Thesis_motorik_example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82301" y="982762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61aca7fd0c_0_35"/>
          <p:cNvSpPr txBox="1"/>
          <p:nvPr>
            <p:ph type="title"/>
          </p:nvPr>
        </p:nvSpPr>
        <p:spPr>
          <a:xfrm>
            <a:off x="404662" y="404664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700"/>
              <a:t>Related Work: Polyphonic Audio Classification</a:t>
            </a:r>
            <a:endParaRPr sz="3700"/>
          </a:p>
        </p:txBody>
      </p:sp>
      <p:sp>
        <p:nvSpPr>
          <p:cNvPr id="110" name="Google Shape;110;g361aca7fd0c_0_35"/>
          <p:cNvSpPr txBox="1"/>
          <p:nvPr>
            <p:ph idx="1" type="body"/>
          </p:nvPr>
        </p:nvSpPr>
        <p:spPr>
          <a:xfrm>
            <a:off x="404655" y="1257000"/>
            <a:ext cx="6237600" cy="47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A</a:t>
            </a:r>
            <a:r>
              <a:rPr lang="nl-NL"/>
              <a:t>udio to Spectrograms via </a:t>
            </a:r>
            <a:r>
              <a:rPr b="1" lang="nl-NL"/>
              <a:t>STFT</a:t>
            </a:r>
            <a:r>
              <a:rPr lang="nl-NL"/>
              <a:t> (Short-time Fourier Transform) segmented into frames for classifying and aggregating predictions.</a:t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b="1" lang="nl-NL"/>
              <a:t>CNNs</a:t>
            </a:r>
            <a:r>
              <a:rPr lang="nl-NL"/>
              <a:t> have been shown </a:t>
            </a:r>
            <a:r>
              <a:rPr lang="nl-NL"/>
              <a:t>successful</a:t>
            </a:r>
            <a:r>
              <a:rPr lang="nl-NL"/>
              <a:t> for music classification focusing on local features (Choi 2016).</a:t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b="1" lang="nl-NL"/>
              <a:t>Transformers</a:t>
            </a:r>
            <a:r>
              <a:rPr lang="nl-NL"/>
              <a:t> (Vaswani et al. 2017) have been utilized to focus on more global rather than local features and can be more useful for variable length audio</a:t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Audio Spectrogram Transformer (AST) uses self-attention for global temporal dependencies.(Gong 2021). PaSST (Patchout Audio Spectrogram Transformer) is adapted from AST with patchout to remove sections of spectrogram.</a:t>
            </a:r>
            <a:endParaRPr/>
          </a:p>
        </p:txBody>
      </p:sp>
      <p:sp>
        <p:nvSpPr>
          <p:cNvPr id="111" name="Google Shape;111;g361aca7fd0c_0_35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112" name="Google Shape;112;g361aca7fd0c_0_35" title="Screenshot 2025-06-26 at 19.07.3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0050" y="1484053"/>
            <a:ext cx="3746550" cy="170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g361aca7fd0c_0_35" title="Screenshot 2025-06-26 at 20.37.4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83864" y="3698975"/>
            <a:ext cx="4532736" cy="105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61aca7fd0c_0_45"/>
          <p:cNvSpPr txBox="1"/>
          <p:nvPr>
            <p:ph type="title"/>
          </p:nvPr>
        </p:nvSpPr>
        <p:spPr>
          <a:xfrm>
            <a:off x="404737" y="701839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Related Work: Single Instrument Classification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119" name="Google Shape;119;g361aca7fd0c_0_45"/>
          <p:cNvSpPr txBox="1"/>
          <p:nvPr>
            <p:ph idx="1" type="body"/>
          </p:nvPr>
        </p:nvSpPr>
        <p:spPr>
          <a:xfrm>
            <a:off x="404662" y="1252836"/>
            <a:ext cx="11388900" cy="47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  <a:p>
            <a:pPr indent="-2063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100"/>
              <a:t>CNNs demonstrated efficacy on small-medium size datasets (Yun 2018).</a:t>
            </a:r>
            <a:endParaRPr sz="2100"/>
          </a:p>
          <a:p>
            <a:pPr indent="-200025" lvl="0" marL="180975" rtl="0" algn="l">
              <a:spcBef>
                <a:spcPts val="1200"/>
              </a:spcBef>
              <a:spcAft>
                <a:spcPts val="0"/>
              </a:spcAft>
              <a:buSzPts val="2100"/>
              <a:buChar char="•"/>
            </a:pPr>
            <a:r>
              <a:rPr lang="nl-NL" sz="2200"/>
              <a:t>Models made to classify individual drum instruments like snare, kick, hi-hat etc. within large scale datasets (Hiner 2023).</a:t>
            </a:r>
            <a:endParaRPr sz="2100"/>
          </a:p>
          <a:p>
            <a:pPr indent="-206375" lvl="0" marL="180975" rtl="0" algn="l"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Performs well for timbral distinction in shorter audio lengths with limited utility of temporal information.</a:t>
            </a:r>
            <a:endParaRPr sz="2200"/>
          </a:p>
        </p:txBody>
      </p:sp>
      <p:sp>
        <p:nvSpPr>
          <p:cNvPr id="120" name="Google Shape;120;g361aca7fd0c_0_45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61aca7fd0c_0_56"/>
          <p:cNvSpPr txBox="1"/>
          <p:nvPr>
            <p:ph type="title"/>
          </p:nvPr>
        </p:nvSpPr>
        <p:spPr>
          <a:xfrm>
            <a:off x="404737" y="709439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Related Work: Transfer Learning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126" name="Google Shape;126;g361aca7fd0c_0_56"/>
          <p:cNvSpPr txBox="1"/>
          <p:nvPr>
            <p:ph idx="1" type="body"/>
          </p:nvPr>
        </p:nvSpPr>
        <p:spPr>
          <a:xfrm>
            <a:off x="404662" y="1252836"/>
            <a:ext cx="11388900" cy="47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 sz="2200"/>
          </a:p>
          <a:p>
            <a:pPr indent="-206375" lvl="0" marL="180975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Popular ML technique utilizes a model </a:t>
            </a:r>
            <a:r>
              <a:rPr b="1" lang="nl-NL" sz="2200"/>
              <a:t>trained </a:t>
            </a:r>
            <a:r>
              <a:rPr lang="nl-NL" sz="2200"/>
              <a:t>on a</a:t>
            </a:r>
            <a:r>
              <a:rPr b="1" lang="nl-NL" sz="2200"/>
              <a:t> source task </a:t>
            </a:r>
            <a:r>
              <a:rPr lang="nl-NL" sz="2200"/>
              <a:t>for a </a:t>
            </a:r>
            <a:r>
              <a:rPr b="1" lang="nl-NL" sz="2200"/>
              <a:t>target task</a:t>
            </a:r>
            <a:r>
              <a:rPr lang="nl-NL" sz="2200"/>
              <a:t>.</a:t>
            </a:r>
            <a:endParaRPr sz="2200"/>
          </a:p>
          <a:p>
            <a:pPr indent="-206375" lvl="0" marL="180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Especially useful if target tasks are data scarce.</a:t>
            </a:r>
            <a:endParaRPr sz="2200"/>
          </a:p>
          <a:p>
            <a:pPr indent="-206375" lvl="0" marL="180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b="1" lang="nl-NL" sz="2200"/>
              <a:t>Source</a:t>
            </a:r>
            <a:r>
              <a:rPr lang="nl-NL" sz="2200"/>
              <a:t> = AudioSet classification , </a:t>
            </a:r>
            <a:r>
              <a:rPr b="1" lang="nl-NL" sz="2200"/>
              <a:t>Target</a:t>
            </a:r>
            <a:r>
              <a:rPr lang="nl-NL" sz="2200"/>
              <a:t> = GMD style classification</a:t>
            </a:r>
            <a:endParaRPr sz="2200"/>
          </a:p>
          <a:p>
            <a:pPr indent="-206375" lvl="0" marL="180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The source results in </a:t>
            </a:r>
            <a:r>
              <a:rPr lang="nl-NL" sz="2200"/>
              <a:t>pretrained embeddings that can then be used as feature extractors.</a:t>
            </a:r>
            <a:endParaRPr sz="2200"/>
          </a:p>
          <a:p>
            <a:pPr indent="-206375" lvl="0" marL="1809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Shown to achieve state of the art results on AST based systems(Quelennec 2023).</a:t>
            </a:r>
            <a:endParaRPr sz="2200"/>
          </a:p>
        </p:txBody>
      </p:sp>
      <p:sp>
        <p:nvSpPr>
          <p:cNvPr id="127" name="Google Shape;127;g361aca7fd0c_0_56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61aca7fd0c_0_15"/>
          <p:cNvSpPr txBox="1"/>
          <p:nvPr>
            <p:ph type="title"/>
          </p:nvPr>
        </p:nvSpPr>
        <p:spPr>
          <a:xfrm>
            <a:off x="404662" y="404664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/>
              <a:t>Research Context</a:t>
            </a:r>
            <a:endParaRPr/>
          </a:p>
        </p:txBody>
      </p:sp>
      <p:sp>
        <p:nvSpPr>
          <p:cNvPr id="133" name="Google Shape;133;g361aca7fd0c_0_15"/>
          <p:cNvSpPr txBox="1"/>
          <p:nvPr>
            <p:ph idx="1" type="body"/>
          </p:nvPr>
        </p:nvSpPr>
        <p:spPr>
          <a:xfrm>
            <a:off x="404662" y="1252836"/>
            <a:ext cx="11388900" cy="47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 sz="2200"/>
          </a:p>
          <a:p>
            <a:pPr indent="-2063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Most drum related research focuses on </a:t>
            </a:r>
            <a:r>
              <a:rPr b="1" lang="nl-NL" sz="2200"/>
              <a:t>symbolic </a:t>
            </a:r>
            <a:r>
              <a:rPr lang="nl-NL" sz="2200"/>
              <a:t>representations </a:t>
            </a:r>
            <a:r>
              <a:rPr lang="nl-NL" sz="2200"/>
              <a:t>or single instrument classification.</a:t>
            </a:r>
            <a:endParaRPr sz="2200"/>
          </a:p>
          <a:p>
            <a:pPr indent="-2063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Existing audio classification studies utilize </a:t>
            </a:r>
            <a:r>
              <a:rPr b="1" lang="nl-NL" sz="2200"/>
              <a:t>CNNs</a:t>
            </a:r>
            <a:r>
              <a:rPr lang="nl-NL" sz="2200"/>
              <a:t> (Convolutional Neural Networks) effectively for single-instrument audio.</a:t>
            </a:r>
            <a:endParaRPr sz="2200"/>
          </a:p>
          <a:p>
            <a:pPr indent="-2063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Transformer-based models like have shown improvements in other audio classification tasks when pretrained with AudioSet.</a:t>
            </a:r>
            <a:endParaRPr sz="2200"/>
          </a:p>
          <a:p>
            <a:pPr indent="-2063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Challenge: Assess the relationship between general audio embeddings and </a:t>
            </a:r>
            <a:r>
              <a:rPr lang="nl-NL" sz="2200"/>
              <a:t>classifying drum audio styles</a:t>
            </a:r>
            <a:r>
              <a:rPr lang="nl-NL" sz="2200"/>
              <a:t>.</a:t>
            </a:r>
            <a:endParaRPr sz="2200"/>
          </a:p>
          <a:p>
            <a:pPr indent="-666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34" name="Google Shape;134;g361aca7fd0c_0_15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61aca7fd0c_0_25"/>
          <p:cNvSpPr txBox="1"/>
          <p:nvPr>
            <p:ph type="title"/>
          </p:nvPr>
        </p:nvSpPr>
        <p:spPr>
          <a:xfrm>
            <a:off x="404662" y="404664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/>
              <a:t>Research Question</a:t>
            </a:r>
            <a:endParaRPr/>
          </a:p>
        </p:txBody>
      </p:sp>
      <p:sp>
        <p:nvSpPr>
          <p:cNvPr id="140" name="Google Shape;140;g361aca7fd0c_0_25"/>
          <p:cNvSpPr txBox="1"/>
          <p:nvPr>
            <p:ph idx="1" type="body"/>
          </p:nvPr>
        </p:nvSpPr>
        <p:spPr>
          <a:xfrm>
            <a:off x="404662" y="1252836"/>
            <a:ext cx="11388900" cy="47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  <a:p>
            <a:pPr indent="-2063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"</a:t>
            </a:r>
            <a:r>
              <a:rPr b="1" lang="nl-NL" sz="2200"/>
              <a:t>What is the effect of pretrained general audio embeddings in PaSST when compared to a baseline CNN for drum audio style classification?"</a:t>
            </a:r>
            <a:endParaRPr b="1" sz="2200"/>
          </a:p>
          <a:p>
            <a:pPr indent="0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-206375" lvl="0" marL="180975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CNN baseline trained only on GMD.</a:t>
            </a:r>
            <a:endParaRPr sz="2200"/>
          </a:p>
          <a:p>
            <a:pPr indent="-206375" lvl="0" marL="180975" rtl="0" algn="l"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PaSST Transformer pretrained with AudioSet with frozen embeddings.</a:t>
            </a:r>
            <a:endParaRPr sz="2200"/>
          </a:p>
          <a:p>
            <a:pPr indent="-206375" lvl="0" marL="180975" rtl="0" algn="l">
              <a:spcBef>
                <a:spcPts val="1200"/>
              </a:spcBef>
              <a:spcAft>
                <a:spcPts val="0"/>
              </a:spcAft>
              <a:buSzPts val="2200"/>
              <a:buChar char="•"/>
            </a:pPr>
            <a:r>
              <a:rPr lang="nl-NL" sz="2200"/>
              <a:t>E</a:t>
            </a:r>
            <a:r>
              <a:rPr lang="nl-NL" sz="2200"/>
              <a:t>valuation focus: </a:t>
            </a:r>
            <a:r>
              <a:rPr b="1" lang="nl-NL" sz="2200"/>
              <a:t>classification accuracy</a:t>
            </a:r>
            <a:r>
              <a:rPr lang="nl-NL" sz="2200"/>
              <a:t> and latent </a:t>
            </a:r>
            <a:r>
              <a:rPr b="1" lang="nl-NL" sz="2200"/>
              <a:t>feature representatio</a:t>
            </a:r>
            <a:r>
              <a:rPr lang="nl-NL" sz="2200"/>
              <a:t>n differences.</a:t>
            </a:r>
            <a:br>
              <a:rPr lang="nl-NL" sz="2200"/>
            </a:br>
            <a:endParaRPr sz="2200"/>
          </a:p>
        </p:txBody>
      </p:sp>
      <p:sp>
        <p:nvSpPr>
          <p:cNvPr id="141" name="Google Shape;141;g361aca7fd0c_0_25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61aca7fd0c_0_65"/>
          <p:cNvSpPr txBox="1"/>
          <p:nvPr>
            <p:ph type="title"/>
          </p:nvPr>
        </p:nvSpPr>
        <p:spPr>
          <a:xfrm>
            <a:off x="404737" y="663739"/>
            <a:ext cx="11388900" cy="4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rPr lang="nl-NL" sz="3600"/>
              <a:t> Methodology – Groove MIDI Dataset (GMD)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Georgia"/>
              <a:buNone/>
            </a:pPr>
            <a:r>
              <a:t/>
            </a:r>
            <a:endParaRPr/>
          </a:p>
        </p:txBody>
      </p:sp>
      <p:sp>
        <p:nvSpPr>
          <p:cNvPr id="147" name="Google Shape;147;g361aca7fd0c_0_65"/>
          <p:cNvSpPr txBox="1"/>
          <p:nvPr>
            <p:ph idx="1" type="body"/>
          </p:nvPr>
        </p:nvSpPr>
        <p:spPr>
          <a:xfrm>
            <a:off x="404654" y="1252825"/>
            <a:ext cx="7253400" cy="47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3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GMD contains over </a:t>
            </a:r>
            <a:r>
              <a:rPr b="1" lang="nl-NL"/>
              <a:t>18,000</a:t>
            </a:r>
            <a:r>
              <a:rPr lang="nl-NL"/>
              <a:t> drum audio files labeled and performed by professional drummers.</a:t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Files segmented into two measures irrespective of tempo (BPM).</a:t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Annotations include primary and secondary styles concatenated into single labels for simplified classification while still </a:t>
            </a:r>
            <a:r>
              <a:rPr b="1" lang="nl-NL"/>
              <a:t>preserving hierarchical relationships</a:t>
            </a:r>
            <a:r>
              <a:rPr lang="nl-NL"/>
              <a:t>.</a:t>
            </a:r>
            <a:endParaRPr/>
          </a:p>
          <a:p>
            <a:pPr indent="-180975" lvl="0" marL="180975" rtl="0" algn="l">
              <a:spcBef>
                <a:spcPts val="1200"/>
              </a:spcBef>
              <a:spcAft>
                <a:spcPts val="0"/>
              </a:spcAft>
              <a:buSzPts val="1800"/>
              <a:buChar char="•"/>
            </a:pPr>
            <a:r>
              <a:rPr lang="nl-NL"/>
              <a:t>All audio in 16 kHz, padded uniformly to 10-second fixed length to match comparisons between architectures.</a:t>
            </a:r>
            <a:endParaRPr/>
          </a:p>
        </p:txBody>
      </p:sp>
      <p:sp>
        <p:nvSpPr>
          <p:cNvPr id="148" name="Google Shape;148;g361aca7fd0c_0_65"/>
          <p:cNvSpPr txBox="1"/>
          <p:nvPr>
            <p:ph idx="12" type="sldNum"/>
          </p:nvPr>
        </p:nvSpPr>
        <p:spPr>
          <a:xfrm>
            <a:off x="9132784" y="6473105"/>
            <a:ext cx="2744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NL"/>
              <a:t>‹#›</a:t>
            </a:fld>
            <a:endParaRPr/>
          </a:p>
        </p:txBody>
      </p:sp>
      <p:pic>
        <p:nvPicPr>
          <p:cNvPr id="149" name="Google Shape;149;g361aca7fd0c_0_65" title="Screenshot 2025-06-08 at 18.03.4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5854" y="1900164"/>
            <a:ext cx="4235495" cy="3057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361aca7fd0c_0_65" title="drummer1_session1_126_007.wa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5850" y="5044425"/>
            <a:ext cx="358939" cy="358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361aca7fd0c_0_65" title="drummer5_session2_1_029.wav">
            <a:hlinkClick r:id="rId6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94525" y="5044425"/>
            <a:ext cx="358939" cy="358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Kantoorthema">
  <a:themeElements>
    <a:clrScheme name="Kantoor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porate template-set Universiteit Leiden">
  <a:themeElements>
    <a:clrScheme name="Universiteit Leiden">
      <a:dk1>
        <a:srgbClr val="000000"/>
      </a:dk1>
      <a:lt1>
        <a:srgbClr val="FFFFFF"/>
      </a:lt1>
      <a:dk2>
        <a:srgbClr val="8592BC"/>
      </a:dk2>
      <a:lt2>
        <a:srgbClr val="001158"/>
      </a:lt2>
      <a:accent1>
        <a:srgbClr val="9EBA2E"/>
      </a:accent1>
      <a:accent2>
        <a:srgbClr val="5CB1EB"/>
      </a:accent2>
      <a:accent3>
        <a:srgbClr val="34A3A9"/>
      </a:accent3>
      <a:accent4>
        <a:srgbClr val="F46E32"/>
      </a:accent4>
      <a:accent5>
        <a:srgbClr val="2C712D"/>
      </a:accent5>
      <a:accent6>
        <a:srgbClr val="B02079"/>
      </a:accent6>
      <a:hlink>
        <a:srgbClr val="0033CC"/>
      </a:hlink>
      <a:folHlink>
        <a:srgbClr val="7030A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2023-08-31T06:50:03Z</dcterms:created>
  <dc:creator>Scheen, D.A.C. (Daniël)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0x010100798E77E9BB20574C88F1A51905EBD0AF</vt:lpwstr>
  </property>
</Properties>
</file>